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7" r:id="rId2"/>
    <p:sldId id="293" r:id="rId3"/>
    <p:sldId id="278" r:id="rId4"/>
    <p:sldId id="279" r:id="rId5"/>
    <p:sldId id="272" r:id="rId6"/>
    <p:sldId id="296" r:id="rId7"/>
    <p:sldId id="280" r:id="rId8"/>
    <p:sldId id="281" r:id="rId9"/>
    <p:sldId id="286" r:id="rId10"/>
    <p:sldId id="285" r:id="rId11"/>
    <p:sldId id="288" r:id="rId12"/>
    <p:sldId id="282" r:id="rId13"/>
    <p:sldId id="283" r:id="rId14"/>
    <p:sldId id="284" r:id="rId15"/>
    <p:sldId id="289" r:id="rId16"/>
    <p:sldId id="290" r:id="rId17"/>
    <p:sldId id="291" r:id="rId18"/>
    <p:sldId id="292" r:id="rId19"/>
    <p:sldId id="287" r:id="rId20"/>
    <p:sldId id="294" r:id="rId21"/>
    <p:sldId id="295" r:id="rId22"/>
    <p:sldId id="297" r:id="rId23"/>
    <p:sldId id="298" r:id="rId24"/>
    <p:sldId id="299" r:id="rId25"/>
    <p:sldId id="300" r:id="rId26"/>
    <p:sldId id="301" r:id="rId27"/>
    <p:sldId id="276" r:id="rId28"/>
    <p:sldId id="27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34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C80D7-85C8-4A4D-A5DF-EB4E405BF8AE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D43E1-8742-47B6-A563-CE5B091B5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6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E206-8BB1-4EE5-8A8C-54A748838050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5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E10A-C840-4B52-9BDB-22F248666AFC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D91D-4D42-44CA-8316-0B1F26DEED31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4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CE8E-B7A0-4401-8426-A8634C947F61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1213" y="6356350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fld id="{7977C038-3EDD-4E34-9890-04E9051B1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1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DA65-A2EE-48F0-9FEE-2413F8E7F75A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0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ED29-88D4-4286-BE19-F235E4D352C7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5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5D87-3187-4A39-A52D-E54E8E49E108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0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677F-A520-4FCB-952B-2844C8AADE90}" type="datetime1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CCE0-8519-405B-B22A-247C0B02EA1F}" type="datetime1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7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261B-D9FC-4CA9-AE05-4AD9615679A8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8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598B-0C40-4F59-9393-39DD77A2C8C3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3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7EE8A-C9FA-4E42-8106-3F94F88CD497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(c) PerfCap 2013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7C038-3EDD-4E34-9890-04E9051B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6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50687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WATmonitor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45471" y="3886199"/>
            <a:ext cx="6763407" cy="2814146"/>
          </a:xfrm>
        </p:spPr>
        <p:txBody>
          <a:bodyPr>
            <a:normAutofit fontScale="70000" lnSpcReduction="20000"/>
          </a:bodyPr>
          <a:lstStyle/>
          <a:p>
            <a:r>
              <a:rPr lang="en-US" sz="4500" b="1" u="sng" dirty="0" smtClean="0">
                <a:solidFill>
                  <a:srgbClr val="0033CC"/>
                </a:solidFill>
              </a:rPr>
              <a:t>W</a:t>
            </a:r>
            <a:r>
              <a:rPr lang="en-US" sz="4500" b="1" dirty="0" smtClean="0">
                <a:solidFill>
                  <a:srgbClr val="0033CC"/>
                </a:solidFill>
              </a:rPr>
              <a:t>eb </a:t>
            </a:r>
            <a:r>
              <a:rPr lang="en-US" sz="4500" b="1" u="sng" dirty="0" smtClean="0">
                <a:solidFill>
                  <a:srgbClr val="0033CC"/>
                </a:solidFill>
              </a:rPr>
              <a:t>A</a:t>
            </a:r>
            <a:r>
              <a:rPr lang="en-US" sz="4500" b="1" dirty="0" smtClean="0">
                <a:solidFill>
                  <a:srgbClr val="0033CC"/>
                </a:solidFill>
              </a:rPr>
              <a:t>pplication </a:t>
            </a:r>
            <a:r>
              <a:rPr lang="en-US" sz="4500" b="1" u="sng" dirty="0" smtClean="0">
                <a:solidFill>
                  <a:srgbClr val="0033CC"/>
                </a:solidFill>
              </a:rPr>
              <a:t>T</a:t>
            </a:r>
            <a:r>
              <a:rPr lang="en-US" sz="4500" b="1" dirty="0" smtClean="0">
                <a:solidFill>
                  <a:srgbClr val="0033CC"/>
                </a:solidFill>
              </a:rPr>
              <a:t>ransaction Monitor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PerfCap Corporation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76 Northeastern Blvd., Nashua, NH 03062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www.PerfCap.com</a:t>
            </a:r>
            <a:r>
              <a:rPr lang="en-US" dirty="0">
                <a:solidFill>
                  <a:schemeClr val="tx1"/>
                </a:solidFill>
              </a:rPr>
              <a:t>;</a:t>
            </a:r>
            <a:r>
              <a:rPr lang="en-US" dirty="0" smtClean="0">
                <a:solidFill>
                  <a:schemeClr val="tx1"/>
                </a:solidFill>
              </a:rPr>
              <a:t> Info@PerfCap.com</a:t>
            </a:r>
            <a:r>
              <a:rPr lang="en-US" dirty="0">
                <a:solidFill>
                  <a:schemeClr val="tx1"/>
                </a:solidFill>
              </a:rPr>
              <a:t>;</a:t>
            </a:r>
            <a:r>
              <a:rPr lang="en-US" dirty="0" smtClean="0">
                <a:solidFill>
                  <a:schemeClr val="tx1"/>
                </a:solidFill>
              </a:rPr>
              <a:t> +1 603 594 0222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© PerfCap Corporation 2013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98925"/>
            <a:ext cx="2743200" cy="9620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t>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Actions Timing out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1945" y="1604418"/>
            <a:ext cx="7847199" cy="4559900"/>
            <a:chOff x="614855" y="1818167"/>
            <a:chExt cx="8163238" cy="489794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855" y="1818167"/>
              <a:ext cx="8163238" cy="4897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ular Callout 3"/>
            <p:cNvSpPr/>
            <p:nvPr/>
          </p:nvSpPr>
          <p:spPr>
            <a:xfrm>
              <a:off x="1221331" y="3657600"/>
              <a:ext cx="1784867" cy="467943"/>
            </a:xfrm>
            <a:prstGeom prst="wedgeRoundRectCallout">
              <a:avLst>
                <a:gd name="adj1" fmla="val 49572"/>
                <a:gd name="adj2" fmla="val 210193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Login (User Name) timed out for 9 min 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ular Callout 5"/>
            <p:cNvSpPr/>
            <p:nvPr/>
          </p:nvSpPr>
          <p:spPr>
            <a:xfrm>
              <a:off x="3908198" y="2991293"/>
              <a:ext cx="1886545" cy="467943"/>
            </a:xfrm>
            <a:prstGeom prst="wedgeRoundRectCallout">
              <a:avLst>
                <a:gd name="adj1" fmla="val -69659"/>
                <a:gd name="adj2" fmla="val 319258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Login (Password) timed out for 15 min 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Action Button: Beginning 6">
            <a:hlinkClick r:id="rId3" action="ppaction://hlinksldjump" highlightClick="1"/>
          </p:cNvPr>
          <p:cNvSpPr/>
          <p:nvPr/>
        </p:nvSpPr>
        <p:spPr>
          <a:xfrm>
            <a:off x="8174421" y="6376232"/>
            <a:ext cx="425669" cy="355640"/>
          </a:xfrm>
          <a:prstGeom prst="actionButtonBeginning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t>10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4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Actions Timing out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70103"/>
            <a:ext cx="7490853" cy="449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Action Button: Beginning 7">
            <a:hlinkClick r:id="rId3" action="ppaction://hlinksldjump" highlightClick="1"/>
          </p:cNvPr>
          <p:cNvSpPr/>
          <p:nvPr/>
        </p:nvSpPr>
        <p:spPr>
          <a:xfrm>
            <a:off x="8174421" y="6376232"/>
            <a:ext cx="425669" cy="355640"/>
          </a:xfrm>
          <a:prstGeom prst="actionButtonBeginning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 Login (User ID) time during the day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86" y="1426778"/>
            <a:ext cx="7738242" cy="464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42392" y="6356350"/>
            <a:ext cx="2133600" cy="365125"/>
          </a:xfrm>
        </p:spPr>
        <p:txBody>
          <a:bodyPr/>
          <a:lstStyle/>
          <a:p>
            <a:fld id="{7977C038-3EDD-4E34-9890-04E9051B169C}" type="slidenum">
              <a:rPr lang="en-US" sz="1600" smtClean="0"/>
              <a:t>12</a:t>
            </a:fld>
            <a:endParaRPr lang="en-US" sz="1600" dirty="0"/>
          </a:p>
        </p:txBody>
      </p:sp>
      <p:sp>
        <p:nvSpPr>
          <p:cNvPr id="10" name="Action Button: Beginning 9">
            <a:hlinkClick r:id="rId3" action="ppaction://hlinksldjump" highlightClick="1"/>
          </p:cNvPr>
          <p:cNvSpPr/>
          <p:nvPr/>
        </p:nvSpPr>
        <p:spPr>
          <a:xfrm>
            <a:off x="8048293" y="6376232"/>
            <a:ext cx="425669" cy="355640"/>
          </a:xfrm>
          <a:prstGeom prst="actionButtonBeginning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15" y="274638"/>
            <a:ext cx="846608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Max Login </a:t>
            </a:r>
            <a:r>
              <a:rPr lang="en-US" dirty="0" smtClean="0"/>
              <a:t>(Pass Word) </a:t>
            </a:r>
            <a:r>
              <a:rPr lang="en-US" dirty="0"/>
              <a:t>time during the day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7" y="1414167"/>
            <a:ext cx="7845972" cy="470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Action Button: Beginning 7">
            <a:hlinkClick r:id="rId3" action="ppaction://hlinksldjump" highlightClick="1"/>
          </p:cNvPr>
          <p:cNvSpPr/>
          <p:nvPr/>
        </p:nvSpPr>
        <p:spPr>
          <a:xfrm>
            <a:off x="8174421" y="6376232"/>
            <a:ext cx="425669" cy="355640"/>
          </a:xfrm>
          <a:prstGeom prst="actionButtonBeginning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</a:t>
            </a:r>
            <a:r>
              <a:rPr lang="en-US" dirty="0" smtClean="0"/>
              <a:t>Logout </a:t>
            </a:r>
            <a:r>
              <a:rPr lang="en-US" dirty="0"/>
              <a:t>time during the day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26" y="1450428"/>
            <a:ext cx="7803929" cy="468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Action Button: Beginning 6">
            <a:hlinkClick r:id="rId3" action="ppaction://hlinksldjump" highlightClick="1"/>
          </p:cNvPr>
          <p:cNvSpPr/>
          <p:nvPr/>
        </p:nvSpPr>
        <p:spPr>
          <a:xfrm>
            <a:off x="8174421" y="6376232"/>
            <a:ext cx="425669" cy="355640"/>
          </a:xfrm>
          <a:prstGeom prst="actionButtonBeginning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4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Av. Login </a:t>
            </a:r>
            <a:r>
              <a:rPr lang="en-US" dirty="0"/>
              <a:t>(</a:t>
            </a:r>
            <a:r>
              <a:rPr lang="en-US" dirty="0" smtClean="0"/>
              <a:t>User ID) Trend Time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72" y="1282088"/>
            <a:ext cx="8005118" cy="480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t>15</a:t>
            </a:fld>
            <a:endParaRPr lang="en-US"/>
          </a:p>
        </p:txBody>
      </p:sp>
      <p:sp>
        <p:nvSpPr>
          <p:cNvPr id="7" name="Action Button: Beginning 6">
            <a:hlinkClick r:id="rId3" action="ppaction://hlinksldjump" highlightClick="1"/>
          </p:cNvPr>
          <p:cNvSpPr/>
          <p:nvPr/>
        </p:nvSpPr>
        <p:spPr>
          <a:xfrm>
            <a:off x="8174421" y="6376232"/>
            <a:ext cx="425669" cy="355640"/>
          </a:xfrm>
          <a:prstGeom prst="actionButtonBeginning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Av. Login </a:t>
            </a:r>
            <a:r>
              <a:rPr lang="en-US" dirty="0" smtClean="0"/>
              <a:t>(Pass Word) </a:t>
            </a:r>
            <a:r>
              <a:rPr lang="en-US" dirty="0"/>
              <a:t>Trend Time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64" y="1461858"/>
            <a:ext cx="7784875" cy="467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  <p:sp>
        <p:nvSpPr>
          <p:cNvPr id="8" name="Action Button: Beginning 7">
            <a:hlinkClick r:id="rId3" action="ppaction://hlinksldjump" highlightClick="1"/>
          </p:cNvPr>
          <p:cNvSpPr/>
          <p:nvPr/>
        </p:nvSpPr>
        <p:spPr>
          <a:xfrm>
            <a:off x="8174421" y="6376232"/>
            <a:ext cx="425669" cy="355640"/>
          </a:xfrm>
          <a:prstGeom prst="actionButtonBeginning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75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Av. </a:t>
            </a:r>
            <a:r>
              <a:rPr lang="en-US" dirty="0" smtClean="0"/>
              <a:t>Logout </a:t>
            </a:r>
            <a:r>
              <a:rPr lang="en-US" dirty="0"/>
              <a:t>Trend Time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1" y="1271453"/>
            <a:ext cx="8013237" cy="480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  <p:sp>
        <p:nvSpPr>
          <p:cNvPr id="8" name="Action Button: Beginning 7">
            <a:hlinkClick r:id="rId3" action="ppaction://hlinksldjump" highlightClick="1"/>
          </p:cNvPr>
          <p:cNvSpPr/>
          <p:nvPr/>
        </p:nvSpPr>
        <p:spPr>
          <a:xfrm>
            <a:off x="8174421" y="6376232"/>
            <a:ext cx="425669" cy="355640"/>
          </a:xfrm>
          <a:prstGeom prst="actionButtonBeginning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9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Uptime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t>18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9" y="1277004"/>
            <a:ext cx="8145519" cy="48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  <p:sp>
        <p:nvSpPr>
          <p:cNvPr id="8" name="Action Button: Beginning 7">
            <a:hlinkClick r:id="rId3" action="ppaction://hlinksldjump" highlightClick="1"/>
          </p:cNvPr>
          <p:cNvSpPr/>
          <p:nvPr/>
        </p:nvSpPr>
        <p:spPr>
          <a:xfrm>
            <a:off x="8174421" y="6376232"/>
            <a:ext cx="425669" cy="355640"/>
          </a:xfrm>
          <a:prstGeom prst="actionButtonBeginning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9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Time Breakdown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6" y="1290442"/>
            <a:ext cx="7991746" cy="479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  <p:sp>
        <p:nvSpPr>
          <p:cNvPr id="7" name="Action Button: Beginning 6">
            <a:hlinkClick r:id="rId3" action="ppaction://hlinksldjump" highlightClick="1"/>
          </p:cNvPr>
          <p:cNvSpPr/>
          <p:nvPr/>
        </p:nvSpPr>
        <p:spPr>
          <a:xfrm>
            <a:off x="8174421" y="6376232"/>
            <a:ext cx="425669" cy="355640"/>
          </a:xfrm>
          <a:prstGeom prst="actionButtonBeginning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Interactive User Transaction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(c) PerfCap 2013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loud 3"/>
          <p:cNvSpPr>
            <a:spLocks/>
          </p:cNvSpPr>
          <p:nvPr/>
        </p:nvSpPr>
        <p:spPr>
          <a:xfrm>
            <a:off x="3818572" y="2209595"/>
            <a:ext cx="1997437" cy="1270003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solidFill>
                  <a:srgbClr val="404040"/>
                </a:solidFill>
                <a:ea typeface="Times New Roman"/>
              </a:rPr>
              <a:t>Internet/</a:t>
            </a:r>
            <a:br>
              <a:rPr lang="en-US" sz="1600" dirty="0">
                <a:solidFill>
                  <a:srgbClr val="404040"/>
                </a:solidFill>
                <a:ea typeface="Times New Roman"/>
              </a:rPr>
            </a:br>
            <a:r>
              <a:rPr lang="en-US" sz="1600" dirty="0">
                <a:solidFill>
                  <a:srgbClr val="404040"/>
                </a:solidFill>
                <a:ea typeface="Times New Roman"/>
              </a:rPr>
              <a:t>Intranet</a:t>
            </a:r>
            <a:endParaRPr lang="en-US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cxnSp>
        <p:nvCxnSpPr>
          <p:cNvPr id="5" name="AutoShape 6"/>
          <p:cNvCxnSpPr>
            <a:cxnSpLocks noChangeShapeType="1"/>
          </p:cNvCxnSpPr>
          <p:nvPr/>
        </p:nvCxnSpPr>
        <p:spPr bwMode="auto">
          <a:xfrm>
            <a:off x="3247706" y="2389054"/>
            <a:ext cx="2836389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7"/>
          <p:cNvCxnSpPr>
            <a:cxnSpLocks noChangeShapeType="1"/>
          </p:cNvCxnSpPr>
          <p:nvPr/>
        </p:nvCxnSpPr>
        <p:spPr bwMode="auto">
          <a:xfrm flipH="1">
            <a:off x="3226440" y="3031438"/>
            <a:ext cx="2836389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8"/>
          <p:cNvCxnSpPr>
            <a:cxnSpLocks noChangeShapeType="1"/>
          </p:cNvCxnSpPr>
          <p:nvPr/>
        </p:nvCxnSpPr>
        <p:spPr bwMode="auto">
          <a:xfrm>
            <a:off x="3590990" y="2389054"/>
            <a:ext cx="0" cy="64129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" name="Group 17"/>
          <p:cNvGrpSpPr/>
          <p:nvPr/>
        </p:nvGrpSpPr>
        <p:grpSpPr>
          <a:xfrm>
            <a:off x="689609" y="1914413"/>
            <a:ext cx="2668446" cy="1957567"/>
            <a:chOff x="689609" y="2355214"/>
            <a:chExt cx="2668446" cy="1957567"/>
          </a:xfrm>
        </p:grpSpPr>
        <p:pic>
          <p:nvPicPr>
            <p:cNvPr id="8" name="Picture 7" descr="LaunchPage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06" b="35898"/>
            <a:stretch>
              <a:fillRect/>
            </a:stretch>
          </p:blipFill>
          <p:spPr bwMode="auto">
            <a:xfrm>
              <a:off x="689609" y="2355214"/>
              <a:ext cx="2668446" cy="1737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031359" y="4067671"/>
              <a:ext cx="2237613" cy="245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latin typeface="Times New Roman"/>
                  <a:ea typeface="Times New Roman"/>
                </a:rPr>
                <a:t>Interactive </a:t>
              </a:r>
              <a:r>
                <a:rPr lang="en-US" sz="1600" b="1" dirty="0" smtClean="0">
                  <a:solidFill>
                    <a:prstClr val="black"/>
                  </a:solidFill>
                  <a:latin typeface="Times New Roman"/>
                  <a:ea typeface="Times New Roman"/>
                </a:rPr>
                <a:t> Web User</a:t>
              </a:r>
              <a:endParaRPr lang="en-US" sz="1600" b="1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6004" y="2223243"/>
            <a:ext cx="2093563" cy="1653778"/>
            <a:chOff x="6096004" y="2664044"/>
            <a:chExt cx="2093563" cy="1653778"/>
          </a:xfrm>
        </p:grpSpPr>
        <p:pic>
          <p:nvPicPr>
            <p:cNvPr id="9" name="irc_mi" descr="SIO_DataCenter_Rows1"/>
            <p:cNvPicPr/>
            <p:nvPr/>
          </p:nvPicPr>
          <p:blipFill>
            <a:blip r:embed="rId3" cstate="print">
              <a:clrChange>
                <a:clrFrom>
                  <a:srgbClr val="C9CDCE"/>
                </a:clrFrom>
                <a:clrTo>
                  <a:srgbClr val="C9CDC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361" y="2664044"/>
              <a:ext cx="2009775" cy="142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6096004" y="4067671"/>
              <a:ext cx="2093563" cy="2501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imes New Roman"/>
                  <a:ea typeface="Times New Roman"/>
                </a:rPr>
                <a:t>Business </a:t>
              </a:r>
              <a:r>
                <a:rPr lang="en-US" sz="1600" b="1" dirty="0">
                  <a:solidFill>
                    <a:prstClr val="black"/>
                  </a:solidFill>
                  <a:latin typeface="Times New Roman"/>
                  <a:ea typeface="Times New Roman"/>
                </a:rPr>
                <a:t>Data Center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28666" y="2499463"/>
            <a:ext cx="2857655" cy="642384"/>
            <a:chOff x="3268972" y="4821688"/>
            <a:chExt cx="2857655" cy="642384"/>
          </a:xfrm>
        </p:grpSpPr>
        <p:cxnSp>
          <p:nvCxnSpPr>
            <p:cNvPr id="19" name="AutoShape 6"/>
            <p:cNvCxnSpPr>
              <a:cxnSpLocks noChangeShapeType="1"/>
            </p:cNvCxnSpPr>
            <p:nvPr/>
          </p:nvCxnSpPr>
          <p:spPr bwMode="auto">
            <a:xfrm>
              <a:off x="3290238" y="4821688"/>
              <a:ext cx="28363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7"/>
            <p:cNvCxnSpPr>
              <a:cxnSpLocks noChangeShapeType="1"/>
            </p:cNvCxnSpPr>
            <p:nvPr/>
          </p:nvCxnSpPr>
          <p:spPr bwMode="auto">
            <a:xfrm flipH="1">
              <a:off x="3268972" y="5464072"/>
              <a:ext cx="28363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8"/>
            <p:cNvCxnSpPr>
              <a:cxnSpLocks noChangeShapeType="1"/>
            </p:cNvCxnSpPr>
            <p:nvPr/>
          </p:nvCxnSpPr>
          <p:spPr bwMode="auto">
            <a:xfrm>
              <a:off x="3718586" y="4821688"/>
              <a:ext cx="0" cy="6412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Group 22"/>
          <p:cNvGrpSpPr/>
          <p:nvPr/>
        </p:nvGrpSpPr>
        <p:grpSpPr>
          <a:xfrm>
            <a:off x="3232204" y="2609331"/>
            <a:ext cx="2857655" cy="642384"/>
            <a:chOff x="3268972" y="4821688"/>
            <a:chExt cx="2857655" cy="642384"/>
          </a:xfrm>
        </p:grpSpPr>
        <p:cxnSp>
          <p:nvCxnSpPr>
            <p:cNvPr id="24" name="AutoShape 6"/>
            <p:cNvCxnSpPr>
              <a:cxnSpLocks noChangeShapeType="1"/>
            </p:cNvCxnSpPr>
            <p:nvPr/>
          </p:nvCxnSpPr>
          <p:spPr bwMode="auto">
            <a:xfrm>
              <a:off x="3290238" y="4821688"/>
              <a:ext cx="28363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7"/>
            <p:cNvCxnSpPr>
              <a:cxnSpLocks noChangeShapeType="1"/>
            </p:cNvCxnSpPr>
            <p:nvPr/>
          </p:nvCxnSpPr>
          <p:spPr bwMode="auto">
            <a:xfrm flipH="1">
              <a:off x="3268972" y="5464072"/>
              <a:ext cx="28363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8"/>
            <p:cNvCxnSpPr>
              <a:cxnSpLocks noChangeShapeType="1"/>
            </p:cNvCxnSpPr>
            <p:nvPr/>
          </p:nvCxnSpPr>
          <p:spPr bwMode="auto">
            <a:xfrm>
              <a:off x="3812695" y="4821688"/>
              <a:ext cx="0" cy="6412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" name="Line Callout 2 26"/>
          <p:cNvSpPr/>
          <p:nvPr/>
        </p:nvSpPr>
        <p:spPr>
          <a:xfrm>
            <a:off x="4400582" y="1374350"/>
            <a:ext cx="1712586" cy="423081"/>
          </a:xfrm>
          <a:prstGeom prst="borderCallout2">
            <a:avLst>
              <a:gd name="adj1" fmla="val 18750"/>
              <a:gd name="adj2" fmla="val -1161"/>
              <a:gd name="adj3" fmla="val 38105"/>
              <a:gd name="adj4" fmla="val -729"/>
              <a:gd name="adj5" fmla="val 286693"/>
              <a:gd name="adj6" fmla="val -45870"/>
            </a:avLst>
          </a:prstGeom>
          <a:noFill/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Response Time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34291" y="4244450"/>
            <a:ext cx="37441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33CC"/>
                </a:solidFill>
              </a:rPr>
              <a:t>For each Transaction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</a:rPr>
              <a:t>24 x 7 Response Time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</a:rPr>
              <a:t>Trend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</a:rPr>
              <a:t>Daily Profile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</a:rPr>
              <a:t>Availability/Uptime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</a:rPr>
              <a:t>Real Time Alerts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</a:rPr>
              <a:t>E-Mail Alerts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30" name="Elbow Connector 29"/>
          <p:cNvCxnSpPr/>
          <p:nvPr/>
        </p:nvCxnSpPr>
        <p:spPr>
          <a:xfrm>
            <a:off x="1891169" y="3675675"/>
            <a:ext cx="1550899" cy="1165028"/>
          </a:xfrm>
          <a:prstGeom prst="bentConnector3">
            <a:avLst>
              <a:gd name="adj1" fmla="val 15680"/>
            </a:avLst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87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E-Mail Notification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266" y="1745008"/>
            <a:ext cx="6407790" cy="448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2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Status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9" y="1418895"/>
            <a:ext cx="8225490" cy="47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54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QVC Web Site</a:t>
            </a:r>
            <a:br>
              <a:rPr lang="en-US" dirty="0"/>
            </a:br>
            <a:r>
              <a:rPr lang="en-US" sz="2400" dirty="0" smtClean="0">
                <a:solidFill>
                  <a:srgbClr val="FF0000"/>
                </a:solidFill>
              </a:rPr>
              <a:t>Uptime SLA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70" y="1940406"/>
            <a:ext cx="7725056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ction Button: Beginning 5">
            <a:hlinkClick r:id="rId3" action="ppaction://hlinksldjump" highlightClick="1"/>
          </p:cNvPr>
          <p:cNvSpPr/>
          <p:nvPr/>
        </p:nvSpPr>
        <p:spPr>
          <a:xfrm>
            <a:off x="8024648" y="6387500"/>
            <a:ext cx="488731" cy="4074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5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QVC Web Site</a:t>
            </a:r>
            <a:br>
              <a:rPr lang="en-US" dirty="0"/>
            </a:br>
            <a:r>
              <a:rPr lang="en-US" sz="2400" dirty="0" smtClean="0">
                <a:solidFill>
                  <a:srgbClr val="FF0000"/>
                </a:solidFill>
              </a:rPr>
              <a:t>Response Time </a:t>
            </a:r>
            <a:r>
              <a:rPr lang="en-US" sz="2400" dirty="0">
                <a:solidFill>
                  <a:srgbClr val="FF0000"/>
                </a:solidFill>
              </a:rPr>
              <a:t>SLA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9" y="1940406"/>
            <a:ext cx="7725057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Beginning 6">
            <a:hlinkClick r:id="rId3" action="ppaction://hlinksldjump" highlightClick="1"/>
          </p:cNvPr>
          <p:cNvSpPr/>
          <p:nvPr/>
        </p:nvSpPr>
        <p:spPr>
          <a:xfrm>
            <a:off x="8024648" y="6387500"/>
            <a:ext cx="488731" cy="4074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QVC Web Site</a:t>
            </a:r>
            <a:br>
              <a:rPr lang="en-US" dirty="0"/>
            </a:br>
            <a:r>
              <a:rPr lang="en-US" sz="2400" dirty="0">
                <a:solidFill>
                  <a:srgbClr val="FF0000"/>
                </a:solidFill>
              </a:rPr>
              <a:t>Response Time </a:t>
            </a:r>
            <a:r>
              <a:rPr lang="en-US" sz="2400" dirty="0" smtClean="0">
                <a:solidFill>
                  <a:srgbClr val="FF0000"/>
                </a:solidFill>
              </a:rPr>
              <a:t>Distribution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9" y="1940406"/>
            <a:ext cx="7725057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Beginning 7">
            <a:hlinkClick r:id="rId3" action="ppaction://hlinksldjump" highlightClick="1"/>
          </p:cNvPr>
          <p:cNvSpPr/>
          <p:nvPr/>
        </p:nvSpPr>
        <p:spPr>
          <a:xfrm>
            <a:off x="8024648" y="6387500"/>
            <a:ext cx="488731" cy="4074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6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QVC Web Site</a:t>
            </a:r>
            <a:br>
              <a:rPr lang="en-US" dirty="0"/>
            </a:br>
            <a:r>
              <a:rPr lang="en-US" sz="2400" dirty="0" smtClean="0">
                <a:solidFill>
                  <a:srgbClr val="FF0000"/>
                </a:solidFill>
              </a:rPr>
              <a:t>Real Time Notification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9" y="1940406"/>
            <a:ext cx="7725057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Beginning 7">
            <a:hlinkClick r:id="rId3" action="ppaction://hlinksldjump" highlightClick="1"/>
          </p:cNvPr>
          <p:cNvSpPr/>
          <p:nvPr/>
        </p:nvSpPr>
        <p:spPr>
          <a:xfrm>
            <a:off x="8024648" y="6387500"/>
            <a:ext cx="488731" cy="4074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E-Mail Notification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266" y="1745008"/>
            <a:ext cx="6407790" cy="448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Beginning 6">
            <a:hlinkClick r:id="rId3" action="ppaction://hlinksldjump" highlightClick="1"/>
          </p:cNvPr>
          <p:cNvSpPr/>
          <p:nvPr/>
        </p:nvSpPr>
        <p:spPr>
          <a:xfrm>
            <a:off x="8024648" y="6387500"/>
            <a:ext cx="488731" cy="4074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33CC"/>
                </a:solidFill>
              </a:rPr>
              <a:t>WATmonitor Component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710" y="1253358"/>
            <a:ext cx="7236373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Recorder –  Create synthetic Web transactions</a:t>
            </a:r>
            <a:br>
              <a:rPr lang="en-US" sz="2400" b="1" dirty="0" smtClean="0"/>
            </a:br>
            <a:r>
              <a:rPr lang="en-US" sz="2400" b="1" dirty="0" smtClean="0"/>
              <a:t>                      without writing a script 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Player – Play recorder sessions at defined intervals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Analyzer – Analyze and produce reports/graphs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/>
              <a:t>Response Time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/>
              <a:t>Trend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/>
              <a:t>Site Availability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Set: </a:t>
            </a:r>
            <a:r>
              <a:rPr lang="en-US" sz="2400" b="1" dirty="0" err="1" smtClean="0"/>
              <a:t>eMail</a:t>
            </a:r>
            <a:r>
              <a:rPr lang="en-US" sz="2400" b="1" dirty="0" smtClean="0"/>
              <a:t> Notification, Frequency etc.,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33CC"/>
                </a:solidFill>
              </a:rPr>
              <a:t>Real Time and e-mail Alerts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92062"/>
          </a:xfrm>
        </p:spPr>
        <p:txBody>
          <a:bodyPr/>
          <a:lstStyle/>
          <a:p>
            <a:r>
              <a:rPr lang="en-US" dirty="0" smtClean="0"/>
              <a:t>Real Time – exceptions reached within last predefined minutes displayed within Player display</a:t>
            </a:r>
          </a:p>
          <a:p>
            <a:endParaRPr lang="en-US" dirty="0"/>
          </a:p>
          <a:p>
            <a:r>
              <a:rPr lang="en-US" dirty="0" smtClean="0"/>
              <a:t>E-mail notifications batched and emailed at predefined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6" y="1505607"/>
            <a:ext cx="8466083" cy="4359165"/>
          </a:xfrm>
        </p:spPr>
        <p:txBody>
          <a:bodyPr>
            <a:noAutofit/>
          </a:bodyPr>
          <a:lstStyle/>
          <a:p>
            <a:pPr marL="693738" indent="-693738">
              <a:buFont typeface="Wingdings" pitchFamily="2" charset="2"/>
              <a:buChar char="Ø"/>
            </a:pPr>
            <a:r>
              <a:rPr lang="en-US" sz="3600" dirty="0" smtClean="0"/>
              <a:t>WAT Monitor records</a:t>
            </a:r>
            <a:r>
              <a:rPr lang="en-US" sz="3600" dirty="0"/>
              <a:t>, replays and produces </a:t>
            </a:r>
            <a:r>
              <a:rPr lang="en-US" sz="3600" dirty="0" smtClean="0"/>
              <a:t>web </a:t>
            </a:r>
            <a:r>
              <a:rPr lang="en-US" sz="3600" dirty="0"/>
              <a:t>transaction response time reports (for any </a:t>
            </a:r>
            <a:r>
              <a:rPr lang="en-US" sz="3600" dirty="0" smtClean="0"/>
              <a:t>internet or intranet web </a:t>
            </a:r>
            <a:r>
              <a:rPr lang="en-US" sz="3600" dirty="0"/>
              <a:t>site) as a user would experience it at different times of the day. </a:t>
            </a:r>
            <a:endParaRPr lang="en-US" sz="3600" dirty="0" smtClean="0"/>
          </a:p>
          <a:p>
            <a:pPr marL="693738" indent="-693738">
              <a:buFont typeface="Wingdings" pitchFamily="2" charset="2"/>
              <a:buChar char="Ø"/>
            </a:pPr>
            <a:r>
              <a:rPr lang="en-US" sz="3600" dirty="0" smtClean="0"/>
              <a:t>It provides response time, trends, alerts and web site uptime/availability reports.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66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7059"/>
          </a:xfrm>
        </p:spPr>
        <p:txBody>
          <a:bodyPr>
            <a:noAutofit/>
          </a:bodyPr>
          <a:lstStyle/>
          <a:p>
            <a:r>
              <a:rPr lang="en-US" dirty="0"/>
              <a:t>WAT Monitor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262" y="1111469"/>
            <a:ext cx="8229600" cy="5320862"/>
          </a:xfrm>
        </p:spPr>
        <p:txBody>
          <a:bodyPr>
            <a:noAutofit/>
          </a:bodyPr>
          <a:lstStyle/>
          <a:p>
            <a:r>
              <a:rPr lang="en-US" sz="2400" dirty="0"/>
              <a:t>R</a:t>
            </a:r>
            <a:r>
              <a:rPr lang="en-US" sz="2400" dirty="0" smtClean="0"/>
              <a:t>ecord </a:t>
            </a:r>
            <a:r>
              <a:rPr lang="en-US" sz="2400" dirty="0"/>
              <a:t>web </a:t>
            </a:r>
            <a:r>
              <a:rPr lang="en-US" sz="2400" dirty="0" smtClean="0"/>
              <a:t>transactions </a:t>
            </a:r>
            <a:r>
              <a:rPr lang="en-US" sz="2400" dirty="0"/>
              <a:t>without writing any code or scripts. </a:t>
            </a:r>
          </a:p>
          <a:p>
            <a:r>
              <a:rPr lang="en-US" sz="2400" dirty="0" smtClean="0"/>
              <a:t>Play recorded </a:t>
            </a:r>
            <a:r>
              <a:rPr lang="en-US" sz="2400" dirty="0"/>
              <a:t>actions securely 24x7 or any selected period. </a:t>
            </a:r>
          </a:p>
          <a:p>
            <a:r>
              <a:rPr lang="en-US" sz="2400" dirty="0" smtClean="0"/>
              <a:t>Collect </a:t>
            </a:r>
            <a:r>
              <a:rPr lang="en-US" sz="2400" dirty="0"/>
              <a:t>end-to-end </a:t>
            </a:r>
            <a:r>
              <a:rPr lang="en-US" sz="2400" dirty="0" smtClean="0"/>
              <a:t>web transaction </a:t>
            </a:r>
            <a:r>
              <a:rPr lang="en-US" sz="2400" dirty="0"/>
              <a:t>response time </a:t>
            </a:r>
            <a:r>
              <a:rPr lang="en-US" sz="2400" dirty="0" smtClean="0"/>
              <a:t>for </a:t>
            </a:r>
            <a:r>
              <a:rPr lang="en-US" sz="2400" dirty="0"/>
              <a:t>any </a:t>
            </a:r>
            <a:r>
              <a:rPr lang="en-US" sz="2400" dirty="0" smtClean="0"/>
              <a:t>site or any set of actions. </a:t>
            </a:r>
            <a:endParaRPr lang="en-US" sz="2400" dirty="0"/>
          </a:p>
          <a:p>
            <a:r>
              <a:rPr lang="en-US" sz="2400" dirty="0" smtClean="0"/>
              <a:t>Analyze </a:t>
            </a:r>
            <a:r>
              <a:rPr lang="en-US" sz="2400" dirty="0"/>
              <a:t>performance statistic </a:t>
            </a:r>
            <a:r>
              <a:rPr lang="en-US" sz="2400" dirty="0" smtClean="0"/>
              <a:t>(Min, Max, Av, trend and site availability) to track SLAs. </a:t>
            </a:r>
            <a:endParaRPr lang="en-US" sz="2400" dirty="0"/>
          </a:p>
          <a:p>
            <a:r>
              <a:rPr lang="en-US" sz="2400" dirty="0" smtClean="0"/>
              <a:t>Immediate </a:t>
            </a:r>
            <a:r>
              <a:rPr lang="en-US" sz="2400" dirty="0"/>
              <a:t>notification when site is down or </a:t>
            </a:r>
            <a:r>
              <a:rPr lang="en-US" sz="2400" dirty="0" smtClean="0"/>
              <a:t>unacceptable  </a:t>
            </a:r>
            <a:r>
              <a:rPr lang="en-US" sz="2400" dirty="0"/>
              <a:t>response times are experienced. </a:t>
            </a:r>
          </a:p>
          <a:p>
            <a:r>
              <a:rPr lang="en-US" sz="2400" dirty="0" smtClean="0"/>
              <a:t>Provides </a:t>
            </a:r>
            <a:r>
              <a:rPr lang="en-US" sz="2400" dirty="0"/>
              <a:t>immediate review reports and charts on smart devices. </a:t>
            </a:r>
          </a:p>
          <a:p>
            <a:r>
              <a:rPr lang="en-US" sz="2400" dirty="0" smtClean="0"/>
              <a:t>It </a:t>
            </a:r>
            <a:r>
              <a:rPr lang="en-US" sz="2400" dirty="0"/>
              <a:t>records your competitions site and compares response time and user experience.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2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1219200"/>
            <a:ext cx="16002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 flipV="1">
            <a:off x="1066800" y="1981200"/>
            <a:ext cx="1752600" cy="190500"/>
          </a:xfrm>
          <a:prstGeom prst="parallelogram">
            <a:avLst>
              <a:gd name="adj" fmla="val 6440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581400" y="1720334"/>
            <a:ext cx="5219700" cy="4211598"/>
            <a:chOff x="3581400" y="1720334"/>
            <a:chExt cx="5219700" cy="4211598"/>
          </a:xfrm>
        </p:grpSpPr>
        <p:sp>
          <p:nvSpPr>
            <p:cNvPr id="10" name="TextBox 9"/>
            <p:cNvSpPr txBox="1"/>
            <p:nvPr/>
          </p:nvSpPr>
          <p:spPr>
            <a:xfrm>
              <a:off x="7048500" y="1720334"/>
              <a:ext cx="17526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www.dcu.org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81400" y="5562600"/>
              <a:ext cx="17526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www.Bank.com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2200" y="5403052"/>
              <a:ext cx="21336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www.Block.com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Lightning Bolt 12"/>
            <p:cNvSpPr/>
            <p:nvPr/>
          </p:nvSpPr>
          <p:spPr>
            <a:xfrm rot="21012229" flipH="1">
              <a:off x="6803913" y="2189465"/>
              <a:ext cx="1066800" cy="381000"/>
            </a:xfrm>
            <a:prstGeom prst="lightningBol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Lightning Bolt 13"/>
            <p:cNvSpPr/>
            <p:nvPr/>
          </p:nvSpPr>
          <p:spPr>
            <a:xfrm rot="587771" flipH="1" flipV="1">
              <a:off x="5969340" y="4844932"/>
              <a:ext cx="1456964" cy="468289"/>
            </a:xfrm>
            <a:prstGeom prst="lightningBol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Lightning Bolt 14"/>
            <p:cNvSpPr/>
            <p:nvPr/>
          </p:nvSpPr>
          <p:spPr>
            <a:xfrm rot="21012229" flipV="1">
              <a:off x="3830299" y="5067299"/>
              <a:ext cx="1066800" cy="381000"/>
            </a:xfrm>
            <a:prstGeom prst="lightningBol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9599" y="4719609"/>
            <a:ext cx="2291598" cy="907523"/>
            <a:chOff x="609599" y="4719609"/>
            <a:chExt cx="2291598" cy="907523"/>
          </a:xfrm>
        </p:grpSpPr>
        <p:sp>
          <p:nvSpPr>
            <p:cNvPr id="9" name="TextBox 8"/>
            <p:cNvSpPr txBox="1"/>
            <p:nvPr/>
          </p:nvSpPr>
          <p:spPr>
            <a:xfrm>
              <a:off x="609599" y="5257800"/>
              <a:ext cx="225390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www.UrWebSite.com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Lightning Bolt 15"/>
            <p:cNvSpPr/>
            <p:nvPr/>
          </p:nvSpPr>
          <p:spPr>
            <a:xfrm rot="21012229" flipV="1">
              <a:off x="1439777" y="4719609"/>
              <a:ext cx="1461420" cy="416904"/>
            </a:xfrm>
            <a:prstGeom prst="lightningBol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20036" y="849868"/>
            <a:ext cx="111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Desktop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320036" y="1371600"/>
            <a:ext cx="1118364" cy="348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WAT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828800" y="2150699"/>
            <a:ext cx="5512064" cy="2726101"/>
            <a:chOff x="1803136" y="2150699"/>
            <a:chExt cx="5512064" cy="2726101"/>
          </a:xfrm>
        </p:grpSpPr>
        <p:grpSp>
          <p:nvGrpSpPr>
            <p:cNvPr id="20" name="Group 19"/>
            <p:cNvGrpSpPr/>
            <p:nvPr/>
          </p:nvGrpSpPr>
          <p:grpSpPr>
            <a:xfrm>
              <a:off x="2199759" y="2150699"/>
              <a:ext cx="5115441" cy="2726101"/>
              <a:chOff x="2199759" y="2150699"/>
              <a:chExt cx="5115441" cy="2726101"/>
            </a:xfrm>
          </p:grpSpPr>
          <p:sp>
            <p:nvSpPr>
              <p:cNvPr id="4" name="Cloud 3"/>
              <p:cNvSpPr/>
              <p:nvPr/>
            </p:nvSpPr>
            <p:spPr>
              <a:xfrm>
                <a:off x="2362200" y="2438400"/>
                <a:ext cx="4953000" cy="2438400"/>
              </a:xfrm>
              <a:prstGeom prst="clou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Internet/</a:t>
                </a:r>
                <a:br>
                  <a:rPr lang="en-US" sz="3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en-US" sz="3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Intranet</a:t>
                </a:r>
                <a:endPara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Lightning Bolt 7"/>
              <p:cNvSpPr/>
              <p:nvPr/>
            </p:nvSpPr>
            <p:spPr>
              <a:xfrm rot="21204050" flipH="1" flipV="1">
                <a:off x="2199759" y="2150699"/>
                <a:ext cx="1276168" cy="583005"/>
              </a:xfrm>
              <a:prstGeom prst="lightningBol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 rot="1908931">
              <a:off x="1803136" y="2529971"/>
              <a:ext cx="1752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66CC"/>
                  </a:solidFill>
                </a:rPr>
                <a:t>www.UrWebSitecom</a:t>
              </a:r>
              <a:endParaRPr lang="en-US" sz="1400" dirty="0">
                <a:solidFill>
                  <a:srgbClr val="0066CC"/>
                </a:solidFill>
              </a:endParaRPr>
            </a:p>
          </p:txBody>
        </p:sp>
      </p:grpSp>
      <p:sp>
        <p:nvSpPr>
          <p:cNvPr id="30" name="Freeform 29"/>
          <p:cNvSpPr/>
          <p:nvPr/>
        </p:nvSpPr>
        <p:spPr>
          <a:xfrm>
            <a:off x="1213945" y="2270234"/>
            <a:ext cx="1782567" cy="2932387"/>
          </a:xfrm>
          <a:custGeom>
            <a:avLst/>
            <a:gdLst>
              <a:gd name="connsiteX0" fmla="*/ 0 w 1782567"/>
              <a:gd name="connsiteY0" fmla="*/ 2932387 h 2932387"/>
              <a:gd name="connsiteX1" fmla="*/ 1781503 w 1782567"/>
              <a:gd name="connsiteY1" fmla="*/ 1686911 h 2932387"/>
              <a:gd name="connsiteX2" fmla="*/ 283779 w 1782567"/>
              <a:gd name="connsiteY2" fmla="*/ 0 h 293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2567" h="2932387">
                <a:moveTo>
                  <a:pt x="0" y="2932387"/>
                </a:moveTo>
                <a:cubicBezTo>
                  <a:pt x="867103" y="2554014"/>
                  <a:pt x="1734207" y="2175642"/>
                  <a:pt x="1781503" y="1686911"/>
                </a:cubicBezTo>
                <a:cubicBezTo>
                  <a:pt x="1828799" y="1198180"/>
                  <a:pt x="283779" y="0"/>
                  <a:pt x="283779" y="0"/>
                </a:cubicBezTo>
              </a:path>
            </a:pathLst>
          </a:custGeom>
          <a:noFill/>
          <a:ln w="38100"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-Right Arrow 33"/>
          <p:cNvSpPr/>
          <p:nvPr/>
        </p:nvSpPr>
        <p:spPr>
          <a:xfrm rot="19655178">
            <a:off x="1656221" y="1982081"/>
            <a:ext cx="1189477" cy="343394"/>
          </a:xfrm>
          <a:prstGeom prst="leftRigh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Response Time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2238703" y="1702676"/>
            <a:ext cx="1566961" cy="3468414"/>
          </a:xfrm>
          <a:custGeom>
            <a:avLst/>
            <a:gdLst>
              <a:gd name="connsiteX0" fmla="*/ 441435 w 1566961"/>
              <a:gd name="connsiteY0" fmla="*/ 0 h 3468414"/>
              <a:gd name="connsiteX1" fmla="*/ 1560787 w 1566961"/>
              <a:gd name="connsiteY1" fmla="*/ 1844565 h 3468414"/>
              <a:gd name="connsiteX2" fmla="*/ 0 w 1566961"/>
              <a:gd name="connsiteY2" fmla="*/ 3468414 h 346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6961" h="3468414">
                <a:moveTo>
                  <a:pt x="441435" y="0"/>
                </a:moveTo>
                <a:cubicBezTo>
                  <a:pt x="1037897" y="633248"/>
                  <a:pt x="1634359" y="1266496"/>
                  <a:pt x="1560787" y="1844565"/>
                </a:cubicBezTo>
                <a:cubicBezTo>
                  <a:pt x="1487215" y="2422634"/>
                  <a:pt x="743607" y="2945524"/>
                  <a:pt x="0" y="3468414"/>
                </a:cubicBezTo>
              </a:path>
            </a:pathLst>
          </a:custGeom>
          <a:noFill/>
          <a:ln w="38100"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PerfCap 2013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6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03" y="1504348"/>
            <a:ext cx="8229600" cy="1143000"/>
          </a:xfrm>
        </p:spPr>
        <p:txBody>
          <a:bodyPr/>
          <a:lstStyle/>
          <a:p>
            <a:r>
              <a:rPr lang="en-US" dirty="0" smtClean="0"/>
              <a:t>WAT Monitor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345" y="3539359"/>
            <a:ext cx="5249917" cy="85922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Sample monitoring of </a:t>
            </a:r>
            <a:r>
              <a:rPr lang="en-US" dirty="0" err="1" smtClean="0"/>
              <a:t>InBank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6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Bank </a:t>
            </a:r>
            <a:r>
              <a:rPr lang="en-US" smtClean="0"/>
              <a:t>(InBank)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779"/>
            <a:ext cx="8166538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InBank main web site was monitored between </a:t>
            </a:r>
            <a:br>
              <a:rPr lang="en-US" dirty="0" smtClean="0"/>
            </a:br>
            <a:r>
              <a:rPr lang="en-US" dirty="0" smtClean="0"/>
              <a:t>  March 27, 2013 and April 16, 2013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Following actions were recorded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Visit InBank home page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Enter User Name to login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Enter Password to login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Logout after successful login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These actions were executed every three minutes and their response time were recorded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6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InBank Web Site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0" y="1615966"/>
            <a:ext cx="8371491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After monitoring InBank Web site for 20 days the following observations were made:</a:t>
            </a:r>
          </a:p>
          <a:p>
            <a:pPr marL="625475" indent="-568325">
              <a:buFont typeface="Wingdings" pitchFamily="2" charset="2"/>
              <a:buChar char="Ø"/>
            </a:pPr>
            <a:r>
              <a:rPr lang="en-US" sz="2800" dirty="0" smtClean="0"/>
              <a:t>Almost every day some of the actions will time-out (not necessarily at the same time) – </a:t>
            </a:r>
            <a:r>
              <a:rPr lang="en-US" sz="2400" dirty="0" smtClean="0"/>
              <a:t>See </a:t>
            </a:r>
            <a:r>
              <a:rPr lang="en-US" sz="2400" dirty="0" smtClean="0">
                <a:hlinkClick r:id="rId2" action="ppaction://hlinksldjump"/>
              </a:rPr>
              <a:t>(p8) </a:t>
            </a:r>
            <a:endParaRPr lang="en-US" sz="2800" dirty="0" smtClean="0"/>
          </a:p>
          <a:p>
            <a:pPr marL="625475" indent="-568325">
              <a:buFont typeface="Wingdings" pitchFamily="2" charset="2"/>
              <a:buChar char="Ø"/>
            </a:pPr>
            <a:r>
              <a:rPr lang="en-US" sz="2800" dirty="0" smtClean="0"/>
              <a:t>Multiple time-outs were observed during some of the days </a:t>
            </a:r>
            <a:r>
              <a:rPr lang="en-US" sz="2800" dirty="0" smtClean="0">
                <a:hlinkClick r:id="rId3" action="ppaction://hlinksldjump"/>
              </a:rPr>
              <a:t>(p9)</a:t>
            </a:r>
            <a:endParaRPr lang="en-US" sz="2800" dirty="0" smtClean="0"/>
          </a:p>
          <a:p>
            <a:pPr marL="625475" indent="-568325">
              <a:buFont typeface="Wingdings" pitchFamily="2" charset="2"/>
              <a:buChar char="Ø"/>
            </a:pPr>
            <a:r>
              <a:rPr lang="en-US" sz="2400" dirty="0" smtClean="0"/>
              <a:t>During 20 day period maximum day response time for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Login (User ID) 			05.41sec to 58.36sec </a:t>
            </a:r>
            <a:r>
              <a:rPr lang="en-US" sz="2400" dirty="0" smtClean="0">
                <a:hlinkClick r:id="rId4" action="ppaction://hlinksldjump"/>
              </a:rPr>
              <a:t>(p10)</a:t>
            </a: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Login Success (Pass Word) 	28.43sec to 59.22sec </a:t>
            </a:r>
            <a:r>
              <a:rPr lang="en-US" sz="2400" dirty="0" smtClean="0">
                <a:hlinkClick r:id="rId5" action="ppaction://hlinksldjump"/>
              </a:rPr>
              <a:t>(p11)</a:t>
            </a: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Logout				04.39sec to 29.77sec </a:t>
            </a:r>
            <a:r>
              <a:rPr lang="en-US" sz="2400" dirty="0" smtClean="0">
                <a:hlinkClick r:id="rId6" action="ppaction://hlinksldjump"/>
              </a:rPr>
              <a:t>(p12)</a:t>
            </a:r>
            <a:endParaRPr lang="en-US" sz="2400" dirty="0" smtClean="0"/>
          </a:p>
          <a:p>
            <a:pPr marL="1025525" lvl="1" indent="-568325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PerfCap 2013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InBank </a:t>
            </a:r>
            <a:r>
              <a:rPr lang="en-US" dirty="0"/>
              <a:t>Web Site </a:t>
            </a:r>
            <a:r>
              <a:rPr lang="en-US" dirty="0" smtClean="0"/>
              <a:t>Observations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716"/>
            <a:ext cx="8418786" cy="517897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Observations Cont.</a:t>
            </a:r>
          </a:p>
          <a:p>
            <a:pPr marL="625475" indent="-568325">
              <a:buFont typeface="Wingdings" pitchFamily="2" charset="2"/>
              <a:buChar char="Ø"/>
            </a:pPr>
            <a:r>
              <a:rPr lang="en-US" sz="2400" dirty="0"/>
              <a:t>During 20 day period </a:t>
            </a:r>
            <a:r>
              <a:rPr lang="en-US" sz="2400" dirty="0" smtClean="0"/>
              <a:t>Av. response </a:t>
            </a:r>
            <a:r>
              <a:rPr lang="en-US" sz="2400" dirty="0"/>
              <a:t>time </a:t>
            </a:r>
            <a:r>
              <a:rPr lang="en-US" sz="2400" dirty="0" smtClean="0"/>
              <a:t>trend for </a:t>
            </a:r>
            <a:endParaRPr lang="en-US" sz="2400" dirty="0"/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Login (User ID) 		</a:t>
            </a:r>
            <a:r>
              <a:rPr lang="en-US" sz="2400" dirty="0" smtClean="0"/>
              <a:t>1.51sec down to 1.36sec </a:t>
            </a:r>
            <a:r>
              <a:rPr lang="en-US" sz="2400" dirty="0">
                <a:hlinkClick r:id="rId2" action="ppaction://hlinksldjump"/>
              </a:rPr>
              <a:t>(</a:t>
            </a:r>
            <a:r>
              <a:rPr lang="en-US" sz="2400" dirty="0" smtClean="0">
                <a:hlinkClick r:id="rId2" action="ppaction://hlinksldjump"/>
              </a:rPr>
              <a:t>p13)</a:t>
            </a:r>
            <a:endParaRPr lang="en-US" sz="2400" dirty="0"/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Login Success (Password) 	</a:t>
            </a:r>
            <a:r>
              <a:rPr lang="en-US" sz="2400" dirty="0" smtClean="0"/>
              <a:t>9.97sec down to 6.93sec </a:t>
            </a:r>
            <a:r>
              <a:rPr lang="en-US" sz="2400" dirty="0">
                <a:hlinkClick r:id="rId3" action="ppaction://hlinksldjump"/>
              </a:rPr>
              <a:t>(</a:t>
            </a:r>
            <a:r>
              <a:rPr lang="en-US" sz="2400" dirty="0" smtClean="0">
                <a:hlinkClick r:id="rId3" action="ppaction://hlinksldjump"/>
              </a:rPr>
              <a:t>p14)</a:t>
            </a:r>
            <a:endParaRPr lang="en-US" sz="2400" dirty="0"/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Logout </a:t>
            </a:r>
            <a:r>
              <a:rPr lang="en-US" sz="2400" dirty="0" smtClean="0"/>
              <a:t>			1.71sec down to 1.69sec </a:t>
            </a:r>
            <a:r>
              <a:rPr lang="en-US" sz="2400" dirty="0" smtClean="0">
                <a:hlinkClick r:id="rId4" action="ppaction://hlinksldjump"/>
              </a:rPr>
              <a:t>(p15)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Overall InBank Web site availability is shown in </a:t>
            </a:r>
            <a:r>
              <a:rPr lang="en-US" dirty="0" smtClean="0">
                <a:hlinkClick r:id="rId5" action="ppaction://hlinksldjump"/>
              </a:rPr>
              <a:t>p16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627063" indent="-627063">
              <a:buFont typeface="Wingdings" pitchFamily="2" charset="2"/>
              <a:buChar char="Ø"/>
            </a:pPr>
            <a:r>
              <a:rPr lang="en-US" dirty="0" smtClean="0"/>
              <a:t>Site Uptime ranged between 97.08% to 100%, however site was mostly available during peak hours.</a:t>
            </a:r>
            <a:br>
              <a:rPr lang="en-US" dirty="0" smtClean="0"/>
            </a:br>
            <a:endParaRPr lang="en-US" dirty="0" smtClean="0"/>
          </a:p>
          <a:p>
            <a:pPr marL="627063" indent="-627063">
              <a:buFont typeface="Wingdings" pitchFamily="2" charset="2"/>
              <a:buChar char="Ø"/>
            </a:pPr>
            <a:r>
              <a:rPr lang="en-US" dirty="0" smtClean="0"/>
              <a:t>Slide </a:t>
            </a:r>
            <a:r>
              <a:rPr lang="en-US" dirty="0" smtClean="0">
                <a:hlinkClick r:id="rId6" action="ppaction://hlinksldjump"/>
              </a:rPr>
              <a:t>p17 </a:t>
            </a:r>
            <a:r>
              <a:rPr lang="en-US" dirty="0" smtClean="0"/>
              <a:t>shows response time breakdown during the day (note when response time is above 80 Sec.)</a:t>
            </a:r>
          </a:p>
          <a:p>
            <a:pPr marL="627063" indent="-627063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038-3EDD-4E34-9890-04E9051B169C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PerfCap 2013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5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3437</TotalTime>
  <Words>650</Words>
  <Application>Microsoft Office PowerPoint</Application>
  <PresentationFormat>On-screen Show (4:3)</PresentationFormat>
  <Paragraphs>154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WATmonitor</vt:lpstr>
      <vt:lpstr>Typical Interactive User Transaction</vt:lpstr>
      <vt:lpstr>WAT Monitor</vt:lpstr>
      <vt:lpstr>WAT Monitor</vt:lpstr>
      <vt:lpstr>PowerPoint Presentation</vt:lpstr>
      <vt:lpstr>WAT Monitor Example</vt:lpstr>
      <vt:lpstr>Interactive Bank (InBank) Monitoring</vt:lpstr>
      <vt:lpstr>InBank Web Site Observations</vt:lpstr>
      <vt:lpstr>InBank Web Site Observations (cont.)</vt:lpstr>
      <vt:lpstr>Web Actions Timing out</vt:lpstr>
      <vt:lpstr>Web Actions Timing out</vt:lpstr>
      <vt:lpstr>Max Login (User ID) time during the day</vt:lpstr>
      <vt:lpstr>Max Login (Pass Word) time during the day</vt:lpstr>
      <vt:lpstr>Max Logout time during the day</vt:lpstr>
      <vt:lpstr>Av. Login (User ID) Trend Time</vt:lpstr>
      <vt:lpstr>Av. Login (Pass Word) Trend Time</vt:lpstr>
      <vt:lpstr>Av. Logout Trend Time</vt:lpstr>
      <vt:lpstr>% Uptime</vt:lpstr>
      <vt:lpstr>Response Time Breakdown</vt:lpstr>
      <vt:lpstr>Real-Time E-Mail Notification</vt:lpstr>
      <vt:lpstr>Real Time Status</vt:lpstr>
      <vt:lpstr>QVC Web Site Uptime SLA</vt:lpstr>
      <vt:lpstr>QVC Web Site Response Time SLA</vt:lpstr>
      <vt:lpstr>QVC Web Site Response Time Distribution</vt:lpstr>
      <vt:lpstr>QVC Web Site Real Time Notification</vt:lpstr>
      <vt:lpstr>E-Mail Notification</vt:lpstr>
      <vt:lpstr>WATmonitor Component</vt:lpstr>
      <vt:lpstr>Real Time and e-mail Alerts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prem</cp:lastModifiedBy>
  <cp:revision>41</cp:revision>
  <dcterms:created xsi:type="dcterms:W3CDTF">2013-01-12T16:29:40Z</dcterms:created>
  <dcterms:modified xsi:type="dcterms:W3CDTF">2014-09-15T15:37:57Z</dcterms:modified>
</cp:coreProperties>
</file>